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6" r:id="rId3"/>
    <p:sldId id="348" r:id="rId5"/>
    <p:sldId id="413" r:id="rId6"/>
    <p:sldId id="410" r:id="rId7"/>
    <p:sldId id="414" r:id="rId8"/>
    <p:sldId id="372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292F"/>
    <a:srgbClr val="18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500" autoAdjust="0"/>
  </p:normalViewPr>
  <p:slideViewPr>
    <p:cSldViewPr snapToGrid="0">
      <p:cViewPr varScale="1">
        <p:scale>
          <a:sx n="55" d="100"/>
          <a:sy n="55" d="100"/>
        </p:scale>
        <p:origin x="46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E50C0-F59D-4265-9884-4BB163F043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80A37-D431-4B76-A9CC-FA6F7E66E78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dirty="0"/>
              <a:t>首先介绍一下本论文的研究背景与意义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0E64D-F61A-AE41-B0EC-9454024AE0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dirty="0"/>
              <a:t>首先介绍一下本论文的研究背景与意义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0E64D-F61A-AE41-B0EC-9454024AE0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dirty="0"/>
              <a:t>首先介绍一下本论文的研究背景与意义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0E64D-F61A-AE41-B0EC-9454024AE0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dirty="0"/>
              <a:t>首先介绍一下本论文的研究背景与意义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0E64D-F61A-AE41-B0EC-9454024AE0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DBD13-4AC8-4FCD-9B2D-95A1636FBB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9214241" y="179334"/>
            <a:ext cx="2703782" cy="646764"/>
            <a:chOff x="9205483" y="280849"/>
            <a:chExt cx="2517243" cy="54846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483" y="280849"/>
              <a:ext cx="618914" cy="54846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2038" y="341346"/>
              <a:ext cx="2050688" cy="464823"/>
            </a:xfrm>
            <a:prstGeom prst="rect">
              <a:avLst/>
            </a:prstGeom>
          </p:spPr>
        </p:pic>
      </p:grpSp>
      <p:cxnSp>
        <p:nvCxnSpPr>
          <p:cNvPr id="10" name="直接连接符 9"/>
          <p:cNvCxnSpPr/>
          <p:nvPr userDrawn="1"/>
        </p:nvCxnSpPr>
        <p:spPr>
          <a:xfrm>
            <a:off x="523982" y="846166"/>
            <a:ext cx="11178283" cy="0"/>
          </a:xfrm>
          <a:prstGeom prst="line">
            <a:avLst/>
          </a:prstGeom>
          <a:ln w="19050">
            <a:solidFill>
              <a:srgbClr val="CD2626"/>
            </a:solidFill>
          </a:ln>
          <a:effectLst>
            <a:outerShdw blurRad="50800" dist="38100" dir="5400000" algn="t" rotWithShape="0">
              <a:srgbClr val="D9D7DA">
                <a:alpha val="6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3982" y="77329"/>
            <a:ext cx="813731" cy="8137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4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0000" t="60000" r="-10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2776746" y="4635211"/>
            <a:ext cx="6638508" cy="2476239"/>
          </a:xfrm>
          <a:prstGeom prst="rect">
            <a:avLst/>
          </a:prstGeom>
          <a:blipFill dpi="0" rotWithShape="1">
            <a:blip r:embed="rId1">
              <a:alphaModFix amt="5000"/>
            </a:blip>
            <a:srcRect/>
            <a:stretch>
              <a:fillRect t="-50527" b="1"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5172076" y="5945840"/>
            <a:ext cx="1533524" cy="254935"/>
          </a:xfrm>
          <a:prstGeom prst="roundRect">
            <a:avLst>
              <a:gd name="adj" fmla="val 6648"/>
            </a:avLst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6E9124-94C9-45F8-991C-9243C15143EC}" type="datetime1">
              <a:rPr lang="zh-CN" altLang="en-US" sz="1600" spc="100">
                <a:latin typeface="Bahnschrift Light" panose="020B0502040204020203" pitchFamily="34" charset="0"/>
                <a:ea typeface="微软雅黑" panose="020B0503020204020204" pitchFamily="34" charset="-122"/>
              </a:rPr>
            </a:fld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2486290" y="2432693"/>
            <a:ext cx="7219421" cy="0"/>
          </a:xfrm>
          <a:prstGeom prst="line">
            <a:avLst/>
          </a:prstGeom>
          <a:ln w="1270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486290" y="4401169"/>
            <a:ext cx="7219421" cy="0"/>
          </a:xfrm>
          <a:prstGeom prst="line">
            <a:avLst/>
          </a:prstGeom>
          <a:ln w="1270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207770" y="2949575"/>
            <a:ext cx="97764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3200" b="1" dirty="0" smtClean="0">
                <a:solidFill>
                  <a:srgbClr val="AB2B2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项目工作汇报</a:t>
            </a:r>
            <a:endParaRPr lang="zh-CN" altLang="en-US" sz="3200" b="1" dirty="0" smtClean="0">
              <a:solidFill>
                <a:srgbClr val="AB2B2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 rot="19489470">
            <a:off x="2087430" y="75101"/>
            <a:ext cx="7815223" cy="7025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19677627">
            <a:off x="1696367" y="-185105"/>
            <a:ext cx="8799268" cy="7539332"/>
          </a:xfrm>
          <a:prstGeom prst="rect">
            <a:avLst/>
          </a:prstGeom>
          <a:noFill/>
          <a:ln w="3937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19689791">
            <a:off x="1250990" y="-594491"/>
            <a:ext cx="9690020" cy="8358103"/>
          </a:xfrm>
          <a:prstGeom prst="rect">
            <a:avLst/>
          </a:prstGeom>
          <a:noFill/>
          <a:ln w="254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19677627">
            <a:off x="837848" y="-966170"/>
            <a:ext cx="10516304" cy="9101460"/>
          </a:xfrm>
          <a:prstGeom prst="rect">
            <a:avLst/>
          </a:prstGeom>
          <a:noFill/>
          <a:ln w="3048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69000">
                  <a:srgbClr val="D9D7DA">
                    <a:alpha val="32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19677627">
            <a:off x="631957" y="-1193179"/>
            <a:ext cx="10928087" cy="9555478"/>
          </a:xfrm>
          <a:prstGeom prst="rect">
            <a:avLst/>
          </a:prstGeom>
          <a:noFill/>
          <a:ln w="1270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flipV="1">
            <a:off x="0" y="0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1" name="直角三角形 20"/>
          <p:cNvSpPr/>
          <p:nvPr/>
        </p:nvSpPr>
        <p:spPr>
          <a:xfrm rot="16200000" flipV="1">
            <a:off x="-559805" y="4699477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直角三角形 21"/>
          <p:cNvSpPr/>
          <p:nvPr/>
        </p:nvSpPr>
        <p:spPr>
          <a:xfrm rot="16200000" flipH="1">
            <a:off x="9801294" y="562042"/>
            <a:ext cx="2952749" cy="1828666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直角三角形 22"/>
          <p:cNvSpPr/>
          <p:nvPr/>
        </p:nvSpPr>
        <p:spPr>
          <a:xfrm flipH="1">
            <a:off x="9783191" y="5443226"/>
            <a:ext cx="2442147" cy="1414770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3896094" y="822386"/>
            <a:ext cx="4399811" cy="813731"/>
            <a:chOff x="4386699" y="746886"/>
            <a:chExt cx="4399811" cy="813731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6699" y="746886"/>
              <a:ext cx="813731" cy="813731"/>
            </a:xfrm>
            <a:prstGeom prst="rect">
              <a:avLst/>
            </a:prstGeom>
          </p:spPr>
        </p:pic>
        <p:grpSp>
          <p:nvGrpSpPr>
            <p:cNvPr id="25" name="组合 24"/>
            <p:cNvGrpSpPr/>
            <p:nvPr/>
          </p:nvGrpSpPr>
          <p:grpSpPr>
            <a:xfrm>
              <a:off x="5384803" y="746904"/>
              <a:ext cx="3401707" cy="813713"/>
              <a:chOff x="9205483" y="280849"/>
              <a:chExt cx="2517243" cy="548463"/>
            </a:xfrm>
          </p:grpSpPr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483" y="280849"/>
                <a:ext cx="618914" cy="548463"/>
              </a:xfrm>
              <a:prstGeom prst="rect">
                <a:avLst/>
              </a:prstGeom>
            </p:spPr>
          </p:pic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2038" y="341346"/>
                <a:ext cx="2050688" cy="464823"/>
              </a:xfrm>
              <a:prstGeom prst="rect">
                <a:avLst/>
              </a:prstGeom>
            </p:spPr>
          </p:pic>
        </p:grpSp>
      </p:grpSp>
      <p:sp>
        <p:nvSpPr>
          <p:cNvPr id="2" name="Text Box 1"/>
          <p:cNvSpPr txBox="1"/>
          <p:nvPr/>
        </p:nvSpPr>
        <p:spPr>
          <a:xfrm>
            <a:off x="4725035" y="5004435"/>
            <a:ext cx="2742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汇报人：黎歆雨、</a:t>
            </a:r>
            <a:r>
              <a:rPr lang="zh-CN" altLang="en-US"/>
              <a:t>王晨巍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3F8F-43FE-42DE-8D5E-9BA1E4E3DE82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0608" y="58920"/>
            <a:ext cx="2581834" cy="694111"/>
            <a:chOff x="4894198" y="822404"/>
            <a:chExt cx="3401707" cy="813713"/>
          </a:xfrm>
        </p:grpSpPr>
        <p:pic>
          <p:nvPicPr>
            <p:cNvPr id="14" name="图片 2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198" y="822404"/>
              <a:ext cx="836377" cy="813713"/>
            </a:xfrm>
            <a:prstGeom prst="rect">
              <a:avLst/>
            </a:prstGeom>
          </p:spPr>
        </p:pic>
        <p:pic>
          <p:nvPicPr>
            <p:cNvPr id="15" name="图片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683" y="912159"/>
              <a:ext cx="2771222" cy="689623"/>
            </a:xfrm>
            <a:prstGeom prst="rect">
              <a:avLst/>
            </a:prstGeom>
          </p:spPr>
        </p:pic>
      </p:grpSp>
      <p:sp>
        <p:nvSpPr>
          <p:cNvPr id="2" name="Text Box 1"/>
          <p:cNvSpPr txBox="1"/>
          <p:nvPr/>
        </p:nvSpPr>
        <p:spPr>
          <a:xfrm>
            <a:off x="687070" y="1121410"/>
            <a:ext cx="106667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数据集一：17 个属性的</a:t>
            </a:r>
            <a:r>
              <a:rPr lang="en-US" altLang="zh-CN"/>
              <a:t>2</a:t>
            </a:r>
            <a:r>
              <a:rPr lang="zh-CN" altLang="en-US"/>
              <a:t>分类数据集，包括离散型和连续型</a:t>
            </a:r>
            <a:r>
              <a:rPr lang="zh-CN" altLang="en-US"/>
              <a:t>数据（</a:t>
            </a:r>
            <a:r>
              <a:rPr lang="en-US" altLang="zh-CN"/>
              <a:t>1000</a:t>
            </a:r>
            <a:r>
              <a:rPr lang="zh-CN" altLang="en-US"/>
              <a:t>条</a:t>
            </a:r>
            <a:r>
              <a:rPr lang="zh-CN" altLang="en-US"/>
              <a:t>数据）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具体内容：某银行一项业务的目标客户的信息、电话销售记录以及后来他是否购买了这项业务的信息。</a:t>
            </a: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/>
              <a:t>                       </a:t>
            </a:r>
            <a:r>
              <a:rPr lang="zh-CN" altLang="en-US"/>
              <a:t>主要目的是根据客户的基本信息和历史联系记录，预测他是否会购买这项业务。</a:t>
            </a: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/>
              <a:t> </a:t>
            </a:r>
            <a:r>
              <a:rPr lang="en-US" altLang="zh-CN"/>
              <a:t>                   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505460" y="753110"/>
            <a:ext cx="3671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zh-CN" altLang="en-US"/>
              <a:t>一）混合型朴素贝叶斯</a:t>
            </a:r>
            <a:r>
              <a:rPr lang="zh-CN" altLang="en-US"/>
              <a:t>分类：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45" y="2163445"/>
            <a:ext cx="9516745" cy="237490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87070" y="3963035"/>
            <a:ext cx="110985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结果：</a:t>
            </a:r>
            <a:r>
              <a:rPr lang="en-US" altLang="zh-CN"/>
              <a:t>  </a:t>
            </a:r>
            <a:r>
              <a:rPr lang="zh-CN" altLang="en-US"/>
              <a:t>训练数据</a:t>
            </a:r>
            <a:r>
              <a:rPr lang="zh-CN" altLang="en-US"/>
              <a:t>量：</a:t>
            </a:r>
            <a:r>
              <a:rPr lang="en-US" altLang="zh-CN"/>
              <a:t>700   </a:t>
            </a:r>
            <a:endParaRPr lang="en-US" altLang="zh-CN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/>
              <a:t>                 </a:t>
            </a:r>
            <a:r>
              <a:rPr lang="zh-CN" altLang="en-US"/>
              <a:t>预测数据</a:t>
            </a:r>
            <a:r>
              <a:rPr lang="zh-CN" altLang="en-US"/>
              <a:t>量：</a:t>
            </a:r>
            <a:r>
              <a:rPr lang="en-US" altLang="zh-CN"/>
              <a:t>300   </a:t>
            </a:r>
            <a:endParaRPr lang="en-US" altLang="zh-CN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/>
              <a:t>                 </a:t>
            </a:r>
            <a:r>
              <a:rPr lang="zh-CN" altLang="en-US"/>
              <a:t>准确度：</a:t>
            </a:r>
            <a:r>
              <a:rPr lang="en-US" altLang="zh-CN"/>
              <a:t>90.57%   85.33%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3F8F-43FE-42DE-8D5E-9BA1E4E3DE82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0608" y="58920"/>
            <a:ext cx="2581834" cy="694111"/>
            <a:chOff x="4894198" y="822404"/>
            <a:chExt cx="3401707" cy="813713"/>
          </a:xfrm>
        </p:grpSpPr>
        <p:pic>
          <p:nvPicPr>
            <p:cNvPr id="14" name="图片 2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198" y="822404"/>
              <a:ext cx="836377" cy="813713"/>
            </a:xfrm>
            <a:prstGeom prst="rect">
              <a:avLst/>
            </a:prstGeom>
          </p:spPr>
        </p:pic>
        <p:pic>
          <p:nvPicPr>
            <p:cNvPr id="15" name="图片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683" y="912159"/>
              <a:ext cx="2771222" cy="689623"/>
            </a:xfrm>
            <a:prstGeom prst="rect">
              <a:avLst/>
            </a:prstGeom>
          </p:spPr>
        </p:pic>
      </p:grpSp>
      <p:sp>
        <p:nvSpPr>
          <p:cNvPr id="2" name="Text Box 1"/>
          <p:cNvSpPr txBox="1"/>
          <p:nvPr/>
        </p:nvSpPr>
        <p:spPr>
          <a:xfrm>
            <a:off x="687070" y="1121410"/>
            <a:ext cx="106667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数据集二：1</a:t>
            </a:r>
            <a:r>
              <a:rPr lang="en-US" altLang="zh-CN"/>
              <a:t>6</a:t>
            </a:r>
            <a:r>
              <a:rPr lang="zh-CN" altLang="en-US"/>
              <a:t> 个属性的</a:t>
            </a:r>
            <a:r>
              <a:rPr lang="en-US" altLang="zh-CN"/>
              <a:t>10</a:t>
            </a:r>
            <a:r>
              <a:rPr lang="zh-CN" altLang="en-US"/>
              <a:t>类分类数据集，每个属性属性值为</a:t>
            </a:r>
            <a:r>
              <a:rPr lang="en-US" altLang="zh-CN"/>
              <a:t>0-100</a:t>
            </a:r>
            <a:r>
              <a:rPr lang="zh-CN" altLang="en-US"/>
              <a:t>的</a:t>
            </a:r>
            <a:r>
              <a:rPr lang="zh-CN" altLang="en-US"/>
              <a:t>整数（</a:t>
            </a:r>
            <a:r>
              <a:rPr lang="en-US" altLang="zh-CN"/>
              <a:t>10990</a:t>
            </a:r>
            <a:r>
              <a:rPr lang="zh-CN" altLang="en-US"/>
              <a:t>条</a:t>
            </a:r>
            <a:r>
              <a:rPr lang="zh-CN" altLang="en-US"/>
              <a:t>数据）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具体内容：</a:t>
            </a:r>
            <a:r>
              <a:rPr lang="en-US" altLang="zh-CN"/>
              <a:t>44</a:t>
            </a:r>
            <a:r>
              <a:rPr lang="zh-CN" altLang="en-US"/>
              <a:t>位作家的手写数字数据库，主要目的是识别数字</a:t>
            </a:r>
            <a:r>
              <a:rPr lang="en-US" altLang="zh-CN"/>
              <a:t>0-9</a:t>
            </a:r>
            <a:r>
              <a:rPr lang="zh-CN" altLang="en-US"/>
              <a:t> </a:t>
            </a:r>
            <a:r>
              <a:rPr lang="en-US" altLang="zh-CN"/>
              <a:t>                   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505460" y="753110"/>
            <a:ext cx="3671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zh-CN" altLang="en-US"/>
              <a:t>一）混合型朴素贝叶斯</a:t>
            </a:r>
            <a:r>
              <a:rPr lang="zh-CN" altLang="en-US"/>
              <a:t>分类：</a:t>
            </a:r>
            <a:endParaRPr lang="zh-CN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687070" y="4173855"/>
            <a:ext cx="110985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结果：</a:t>
            </a:r>
            <a:r>
              <a:rPr lang="en-US" altLang="zh-CN"/>
              <a:t>  </a:t>
            </a:r>
            <a:r>
              <a:rPr lang="zh-CN" altLang="en-US"/>
              <a:t>训练数据</a:t>
            </a:r>
            <a:r>
              <a:rPr lang="zh-CN" altLang="en-US"/>
              <a:t>量：</a:t>
            </a:r>
            <a:r>
              <a:rPr lang="en-US" altLang="zh-CN"/>
              <a:t>7200  </a:t>
            </a:r>
            <a:endParaRPr lang="en-US" altLang="zh-CN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/>
              <a:t>                 </a:t>
            </a:r>
            <a:r>
              <a:rPr lang="zh-CN" altLang="en-US"/>
              <a:t>预测数据</a:t>
            </a:r>
            <a:r>
              <a:rPr lang="zh-CN" altLang="en-US"/>
              <a:t>量：</a:t>
            </a:r>
            <a:r>
              <a:rPr lang="en-US" altLang="zh-CN"/>
              <a:t>3790</a:t>
            </a:r>
            <a:r>
              <a:rPr lang="en-US" altLang="zh-CN"/>
              <a:t>  </a:t>
            </a:r>
            <a:endParaRPr lang="en-US" altLang="zh-CN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/>
              <a:t>                 </a:t>
            </a:r>
            <a:r>
              <a:rPr lang="zh-CN" altLang="en-US"/>
              <a:t>准确度：</a:t>
            </a:r>
            <a:r>
              <a:rPr lang="en-US" altLang="zh-CN"/>
              <a:t>89.18%  86.72%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1905000"/>
            <a:ext cx="10834370" cy="2688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3F8F-43FE-42DE-8D5E-9BA1E4E3DE82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0608" y="58920"/>
            <a:ext cx="2581834" cy="694111"/>
            <a:chOff x="4894198" y="822404"/>
            <a:chExt cx="3401707" cy="813713"/>
          </a:xfrm>
        </p:grpSpPr>
        <p:pic>
          <p:nvPicPr>
            <p:cNvPr id="14" name="图片 2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198" y="822404"/>
              <a:ext cx="836377" cy="813713"/>
            </a:xfrm>
            <a:prstGeom prst="rect">
              <a:avLst/>
            </a:prstGeom>
          </p:spPr>
        </p:pic>
        <p:pic>
          <p:nvPicPr>
            <p:cNvPr id="15" name="图片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683" y="912159"/>
              <a:ext cx="2771222" cy="689623"/>
            </a:xfrm>
            <a:prstGeom prst="rect">
              <a:avLst/>
            </a:prstGeom>
          </p:spPr>
        </p:pic>
      </p:grpSp>
      <p:sp>
        <p:nvSpPr>
          <p:cNvPr id="2" name="Text Box 1"/>
          <p:cNvSpPr txBox="1"/>
          <p:nvPr/>
        </p:nvSpPr>
        <p:spPr>
          <a:xfrm>
            <a:off x="739775" y="848360"/>
            <a:ext cx="3671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（二）</a:t>
            </a:r>
            <a:r>
              <a:rPr lang="en-US" altLang="zh-CN"/>
              <a:t>ANN</a:t>
            </a:r>
            <a:r>
              <a:rPr lang="zh-CN" altLang="en-US"/>
              <a:t>拟合非线性</a:t>
            </a:r>
            <a:r>
              <a:rPr lang="zh-CN" altLang="en-US"/>
              <a:t>曲线：</a:t>
            </a: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880110" y="1311910"/>
            <a:ext cx="743077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数据集</a:t>
            </a:r>
            <a:r>
              <a:rPr lang="zh-CN" altLang="en-US"/>
              <a:t>一：波士顿房屋价格与影响因素，包括连续型和</a:t>
            </a:r>
            <a:r>
              <a:rPr lang="zh-CN" altLang="en-US"/>
              <a:t>离散性数据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具体内容：根据房屋的相关属性信息，对房屋价格进行</a:t>
            </a:r>
            <a:r>
              <a:rPr lang="zh-CN" altLang="en-US"/>
              <a:t>预测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结果：预测准确率：</a:t>
            </a:r>
            <a:r>
              <a:rPr lang="en-US" altLang="zh-CN"/>
              <a:t>94.6%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b="1984"/>
          <a:stretch>
            <a:fillRect/>
          </a:stretch>
        </p:blipFill>
        <p:spPr>
          <a:xfrm>
            <a:off x="1628140" y="2139315"/>
            <a:ext cx="8935720" cy="2980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3F8F-43FE-42DE-8D5E-9BA1E4E3DE82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0608" y="58920"/>
            <a:ext cx="2581834" cy="694111"/>
            <a:chOff x="4894198" y="822404"/>
            <a:chExt cx="3401707" cy="813713"/>
          </a:xfrm>
        </p:grpSpPr>
        <p:pic>
          <p:nvPicPr>
            <p:cNvPr id="14" name="图片 2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198" y="822404"/>
              <a:ext cx="836377" cy="813713"/>
            </a:xfrm>
            <a:prstGeom prst="rect">
              <a:avLst/>
            </a:prstGeom>
          </p:spPr>
        </p:pic>
        <p:pic>
          <p:nvPicPr>
            <p:cNvPr id="15" name="图片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683" y="912159"/>
              <a:ext cx="2771222" cy="689623"/>
            </a:xfrm>
            <a:prstGeom prst="rect">
              <a:avLst/>
            </a:prstGeom>
          </p:spPr>
        </p:pic>
      </p:grpSp>
      <p:sp>
        <p:nvSpPr>
          <p:cNvPr id="2" name="Text Box 1"/>
          <p:cNvSpPr txBox="1"/>
          <p:nvPr/>
        </p:nvSpPr>
        <p:spPr>
          <a:xfrm>
            <a:off x="687070" y="1121410"/>
            <a:ext cx="1066673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项目数据：</a:t>
            </a:r>
            <a:r>
              <a:rPr lang="en-US"/>
              <a:t>20</a:t>
            </a:r>
            <a:r>
              <a:rPr lang="zh-CN" altLang="en-US"/>
              <a:t>个属性的</a:t>
            </a:r>
            <a:r>
              <a:rPr lang="en-US" altLang="zh-CN"/>
              <a:t>10</a:t>
            </a:r>
            <a:r>
              <a:rPr lang="zh-CN" altLang="en-US"/>
              <a:t>类分类（</a:t>
            </a:r>
            <a:r>
              <a:rPr lang="en-US" altLang="zh-CN"/>
              <a:t>0-9</a:t>
            </a:r>
            <a:r>
              <a:rPr lang="zh-CN" altLang="en-US"/>
              <a:t>）（已打分有</a:t>
            </a:r>
            <a:r>
              <a:rPr lang="en-US" altLang="zh-CN"/>
              <a:t>463</a:t>
            </a:r>
            <a:r>
              <a:rPr lang="zh-CN" altLang="en-US"/>
              <a:t>条</a:t>
            </a:r>
            <a:r>
              <a:rPr lang="zh-CN" altLang="en-US"/>
              <a:t>数据）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具体内容：</a:t>
            </a:r>
            <a:r>
              <a:rPr lang="en-US" altLang="zh-CN"/>
              <a:t>6</a:t>
            </a:r>
            <a:r>
              <a:rPr lang="zh-CN" altLang="en-US"/>
              <a:t>个连续型属性，</a:t>
            </a:r>
            <a:r>
              <a:rPr lang="en-US" altLang="zh-CN"/>
              <a:t>14</a:t>
            </a:r>
            <a:r>
              <a:rPr lang="zh-CN" altLang="en-US"/>
              <a:t>个离散型属性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结</a:t>
            </a:r>
            <a:r>
              <a:rPr lang="en-US" altLang="zh-CN"/>
              <a:t>       </a:t>
            </a:r>
            <a:r>
              <a:rPr lang="zh-CN" altLang="en-US"/>
              <a:t>果：（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zh-CN" altLang="en-US">
                <a:sym typeface="+mn-ea"/>
              </a:rPr>
              <a:t>混合型朴素贝叶斯分类：</a:t>
            </a:r>
            <a:r>
              <a:rPr lang="zh-CN" altLang="en-US"/>
              <a:t>准确率很低，可能由于数据量过少，打分不准确</a:t>
            </a: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/>
              <a:t> </a:t>
            </a:r>
            <a:r>
              <a:rPr lang="en-US" altLang="zh-CN"/>
              <a:t>                     </a:t>
            </a: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</a:t>
            </a:r>
            <a:r>
              <a:rPr lang="en-US" altLang="zh-CN">
                <a:sym typeface="+mn-ea"/>
              </a:rPr>
              <a:t>ANN</a:t>
            </a:r>
            <a:r>
              <a:rPr lang="zh-CN" altLang="en-US">
                <a:sym typeface="+mn-ea"/>
              </a:rPr>
              <a:t>网络：准确率过高，出现过拟合</a:t>
            </a:r>
            <a:r>
              <a:rPr lang="en-US" altLang="zh-CN"/>
              <a:t> </a:t>
            </a:r>
            <a:endParaRPr lang="en-US" altLang="zh-CN"/>
          </a:p>
          <a:p>
            <a:pPr indent="0">
              <a:buFont typeface="Arial" panose="020B0604020202020204" pitchFamily="34" charset="0"/>
              <a:buNone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下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一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步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：（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r>
              <a:rPr lang="zh-CN" altLang="en-US">
                <a:sym typeface="+mn-ea"/>
              </a:rPr>
              <a:t>随机生成数据增加数据量到两千或更高，确定打分规则后，重新打分尝试</a:t>
            </a:r>
            <a:endParaRPr lang="zh-CN" altLang="en-US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                     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）根据最后给出的数据形式：属性值，由若干属性值得出的总项分数，重要性和脆弱性</a:t>
            </a:r>
            <a:endParaRPr lang="zh-CN" altLang="en-US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                             </a:t>
            </a:r>
            <a:r>
              <a:rPr lang="zh-CN" altLang="en-US">
                <a:sym typeface="+mn-ea"/>
              </a:rPr>
              <a:t>总分，调研新的模型尝试。</a:t>
            </a:r>
            <a:endParaRPr lang="zh-CN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indent="0">
              <a:buFont typeface="Arial" panose="020B0604020202020204" pitchFamily="34" charset="0"/>
              <a:buNone/>
            </a:pPr>
            <a:endParaRPr lang="zh-CN" altLang="en-US"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687070" y="3761740"/>
            <a:ext cx="110985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5" y="3937635"/>
            <a:ext cx="11594465" cy="1539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0"/>
          <p:cNvSpPr/>
          <p:nvPr/>
        </p:nvSpPr>
        <p:spPr>
          <a:xfrm>
            <a:off x="1249680" y="2772230"/>
            <a:ext cx="9700260" cy="108000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4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ounded Rectangle 11"/>
          <p:cNvSpPr/>
          <p:nvPr/>
        </p:nvSpPr>
        <p:spPr>
          <a:xfrm>
            <a:off x="1249680" y="2890452"/>
            <a:ext cx="9700260" cy="108000"/>
          </a:xfrm>
          <a:prstGeom prst="roundRect">
            <a:avLst>
              <a:gd name="adj" fmla="val 0"/>
            </a:avLst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4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2086428" y="2918460"/>
            <a:ext cx="8126730" cy="2212923"/>
          </a:xfrm>
        </p:spPr>
        <p:txBody>
          <a:bodyPr>
            <a:noAutofit/>
          </a:bodyPr>
          <a:lstStyle/>
          <a:p>
            <a:r>
              <a:rPr lang="zh-CN" altLang="en-US" sz="4200" b="1" dirty="0">
                <a:solidFill>
                  <a:srgbClr val="3E38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谢谢</a:t>
            </a:r>
            <a:r>
              <a:rPr lang="en-US" altLang="zh-CN" sz="4200" b="1" dirty="0">
                <a:solidFill>
                  <a:srgbClr val="3E38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!</a:t>
            </a:r>
            <a:br>
              <a:rPr lang="en-US" altLang="zh-CN" sz="4200" b="1" dirty="0">
                <a:solidFill>
                  <a:srgbClr val="3E38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br>
              <a:rPr lang="en-US" altLang="zh-CN" sz="4400" b="1" dirty="0">
                <a:solidFill>
                  <a:srgbClr val="3E38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zh-CN" altLang="en-US" sz="4200" b="1" dirty="0">
              <a:solidFill>
                <a:srgbClr val="3E388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 rot="19677627">
            <a:off x="1696367" y="-185105"/>
            <a:ext cx="8799268" cy="7539332"/>
          </a:xfrm>
          <a:prstGeom prst="rect">
            <a:avLst/>
          </a:prstGeom>
          <a:noFill/>
          <a:ln w="3937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9689791">
            <a:off x="1250990" y="-594491"/>
            <a:ext cx="9690020" cy="8358103"/>
          </a:xfrm>
          <a:prstGeom prst="rect">
            <a:avLst/>
          </a:prstGeom>
          <a:noFill/>
          <a:ln w="254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19677627">
            <a:off x="837848" y="-966170"/>
            <a:ext cx="10516304" cy="9101460"/>
          </a:xfrm>
          <a:prstGeom prst="rect">
            <a:avLst/>
          </a:prstGeom>
          <a:noFill/>
          <a:ln w="3048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69000">
                  <a:srgbClr val="D9D7DA">
                    <a:alpha val="32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19677627">
            <a:off x="631957" y="-1193179"/>
            <a:ext cx="10928087" cy="9555478"/>
          </a:xfrm>
          <a:prstGeom prst="rect">
            <a:avLst/>
          </a:prstGeom>
          <a:noFill/>
          <a:ln w="1270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3896094" y="822386"/>
            <a:ext cx="4399811" cy="813731"/>
            <a:chOff x="4386699" y="746886"/>
            <a:chExt cx="4399811" cy="81373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86699" y="746886"/>
              <a:ext cx="813731" cy="813731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/>
          </p:nvGrpSpPr>
          <p:grpSpPr>
            <a:xfrm>
              <a:off x="5384803" y="746904"/>
              <a:ext cx="3401707" cy="813713"/>
              <a:chOff x="9205483" y="280849"/>
              <a:chExt cx="2517243" cy="548463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483" y="280849"/>
                <a:ext cx="618914" cy="548463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2038" y="341346"/>
                <a:ext cx="2050688" cy="46482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852</Words>
  <Application>WPS 演示</Application>
  <PresentationFormat>Widescreen</PresentationFormat>
  <Paragraphs>81</Paragraphs>
  <Slides>6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8" baseType="lpstr">
      <vt:lpstr>Arial</vt:lpstr>
      <vt:lpstr>宋体</vt:lpstr>
      <vt:lpstr>Wingdings</vt:lpstr>
      <vt:lpstr>Bahnschrift Light</vt:lpstr>
      <vt:lpstr>微软雅黑</vt:lpstr>
      <vt:lpstr>Times New Roman</vt:lpstr>
      <vt:lpstr>Tahoma</vt:lpstr>
      <vt:lpstr>黑体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谢谢!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 tamiaode</dc:creator>
  <cp:lastModifiedBy>morning</cp:lastModifiedBy>
  <cp:revision>570</cp:revision>
  <dcterms:created xsi:type="dcterms:W3CDTF">2020-04-23T01:39:00Z</dcterms:created>
  <dcterms:modified xsi:type="dcterms:W3CDTF">2022-01-09T06:15:19Z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222DCA21D5664815A02E091566BB0018</vt:lpwstr>
  </property>
</Properties>
</file>